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0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0818" y="601724"/>
            <a:ext cx="6477805" cy="2190535"/>
          </a:xfrm>
        </p:spPr>
        <p:txBody>
          <a:bodyPr bIns="0" anchor="b">
            <a:normAutofit/>
          </a:bodyPr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818" y="2793056"/>
            <a:ext cx="6477804" cy="733216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220081" cy="2319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7626" y="599230"/>
            <a:ext cx="608264" cy="37768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01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32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289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638991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74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261401"/>
            <a:ext cx="837455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61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1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817" y="1317098"/>
            <a:ext cx="6482366" cy="1476755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0817" y="2793853"/>
            <a:ext cx="6482366" cy="820490"/>
          </a:xfrm>
        </p:spPr>
        <p:txBody>
          <a:bodyPr tIns="91440">
            <a:normAutofit/>
          </a:bodyPr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39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6970183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366491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605" y="1513007"/>
            <a:ext cx="3366491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6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6971702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366596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366596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019" y="1517253"/>
            <a:ext cx="3366596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019" y="2116119"/>
            <a:ext cx="3366596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94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1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91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221475" cy="1804889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7743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221475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88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44172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294700"/>
            <a:ext cx="4143303" cy="1567601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06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6968411" cy="786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6968411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31560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220081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2716718"/>
            <a:ext cx="9144000" cy="187948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97003"/>
            <a:ext cx="9144000" cy="5572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460360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18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6245" y="252566"/>
            <a:ext cx="5121910" cy="16716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/>
            <a:r>
              <a:rPr lang="en-IN" sz="4000" b="1" u="sng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CAPSTONE PROJECT </a:t>
            </a:r>
            <a:br>
              <a:rPr lang="en-IN" sz="4000" b="1" u="sng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</a:br>
            <a:r>
              <a:rPr lang="en-IN" sz="2800" b="1" dirty="0">
                <a:ln/>
                <a:solidFill>
                  <a:srgbClr val="C00000"/>
                </a:solidFill>
                <a:latin typeface="Book Antiqua" panose="02040602050305030304" pitchFamily="18" charset="0"/>
              </a:rPr>
              <a:t>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93107-B4E6-8BD4-180B-185C189039A1}"/>
              </a:ext>
            </a:extLst>
          </p:cNvPr>
          <p:cNvSpPr txBox="1"/>
          <p:nvPr/>
        </p:nvSpPr>
        <p:spPr>
          <a:xfrm>
            <a:off x="1874895" y="3638550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u="sng" dirty="0">
                <a:ln/>
                <a:solidFill>
                  <a:srgbClr val="C00000"/>
                </a:solidFill>
                <a:latin typeface="Bell MT" panose="02020503060305020303" pitchFamily="18" charset="0"/>
              </a:rPr>
              <a:t>PRESENTED BY </a:t>
            </a:r>
          </a:p>
          <a:p>
            <a:pPr algn="ctr"/>
            <a:r>
              <a:rPr lang="en-IN" sz="2000" b="1" dirty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Constantia" panose="02030602050306030303" pitchFamily="18" charset="0"/>
              </a:rPr>
              <a:t>GAURAV  SINGH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69931-B6E9-3FA2-CC0A-A586E6874C37}"/>
              </a:ext>
            </a:extLst>
          </p:cNvPr>
          <p:cNvSpPr txBox="1"/>
          <p:nvPr/>
        </p:nvSpPr>
        <p:spPr>
          <a:xfrm>
            <a:off x="1981200" y="23043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ell MT" panose="02020503060305020303" pitchFamily="18" charset="0"/>
              </a:rPr>
              <a:t>ONLINE CUSTOMER RETAIL SEGMENTATION</a:t>
            </a:r>
            <a:endParaRPr lang="en-IN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72355"/>
            <a:ext cx="451485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Periodical</a:t>
            </a:r>
            <a:r>
              <a:rPr sz="2750" b="1" spc="-5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purchasing</a:t>
            </a:r>
            <a:r>
              <a:rPr sz="2750" b="1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750" b="1" spc="-5" dirty="0">
                <a:solidFill>
                  <a:srgbClr val="CC0000"/>
                </a:solidFill>
                <a:latin typeface="Trebuchet MS"/>
                <a:cs typeface="Trebuchet MS"/>
              </a:rPr>
              <a:t>stats: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25" y="2917725"/>
            <a:ext cx="5371099" cy="2154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725" y="846050"/>
            <a:ext cx="5371098" cy="20029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2975" y="912979"/>
            <a:ext cx="272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 wednesday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thursday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there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sale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3574" y="3886922"/>
            <a:ext cx="256603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people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buying on </a:t>
            </a:r>
            <a:r>
              <a:rPr sz="1200" b="1" spc="-29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afternoon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time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period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625" y="192151"/>
            <a:ext cx="5806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35" dirty="0"/>
              <a:t> </a:t>
            </a:r>
            <a:r>
              <a:rPr spc="-5" dirty="0"/>
              <a:t>revenue</a:t>
            </a:r>
            <a:r>
              <a:rPr spc="-35" dirty="0"/>
              <a:t> </a:t>
            </a:r>
            <a:r>
              <a:rPr spc="-5" dirty="0"/>
              <a:t>generated</a:t>
            </a:r>
            <a:r>
              <a:rPr spc="-35" dirty="0"/>
              <a:t> </a:t>
            </a:r>
            <a:r>
              <a:rPr spc="-5" dirty="0"/>
              <a:t>weekday: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949" y="729175"/>
            <a:ext cx="6448422" cy="3416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08637" y="4320647"/>
            <a:ext cx="4256405" cy="446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spc="-4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Thursday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Company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generating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highest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</a:t>
            </a:r>
            <a:endParaRPr sz="1200">
              <a:latin typeface="Roboto"/>
              <a:cs typeface="Roboto"/>
            </a:endParaRPr>
          </a:p>
          <a:p>
            <a:pPr marL="332740" indent="-320675">
              <a:lnSpc>
                <a:spcPct val="100000"/>
              </a:lnSpc>
              <a:spcBef>
                <a:spcPts val="215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Sunday company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is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generating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less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25" y="0"/>
            <a:ext cx="58775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</a:t>
            </a:r>
            <a:r>
              <a:rPr spc="-25" dirty="0"/>
              <a:t> </a:t>
            </a:r>
            <a:r>
              <a:rPr spc="-5" dirty="0"/>
              <a:t>quantity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high</a:t>
            </a:r>
            <a:r>
              <a:rPr spc="-30" dirty="0"/>
              <a:t> </a:t>
            </a:r>
            <a:r>
              <a:rPr spc="-5" dirty="0"/>
              <a:t>purchasing </a:t>
            </a:r>
            <a:r>
              <a:rPr spc="-765" dirty="0"/>
              <a:t> </a:t>
            </a:r>
            <a:r>
              <a:rPr spc="-5" dirty="0"/>
              <a:t>countries</a:t>
            </a:r>
            <a:r>
              <a:rPr spc="-10" dirty="0"/>
              <a:t> </a:t>
            </a:r>
            <a:r>
              <a:rPr spc="-5" dirty="0"/>
              <a:t>stats: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925" y="987100"/>
            <a:ext cx="6384848" cy="3727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9617" y="1492597"/>
            <a:ext cx="1886585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Here 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400" b="1" spc="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united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kingdom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the country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which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purchase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more 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items as compared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to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other</a:t>
            </a:r>
            <a:r>
              <a:rPr sz="14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3C78D8"/>
              </a:buClr>
              <a:buFont typeface="Arial"/>
              <a:buChar char="●"/>
            </a:pPr>
            <a:endParaRPr sz="1600">
              <a:latin typeface="Roboto"/>
              <a:cs typeface="Roboto"/>
            </a:endParaRPr>
          </a:p>
          <a:p>
            <a:pPr marL="348615" marR="207010" indent="-336550">
              <a:lnSpc>
                <a:spcPct val="114999"/>
              </a:lnSpc>
              <a:spcBef>
                <a:spcPts val="121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Singapore is a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least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purchasing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25" y="0"/>
            <a:ext cx="58775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</a:t>
            </a:r>
            <a:r>
              <a:rPr spc="-25" dirty="0"/>
              <a:t> </a:t>
            </a:r>
            <a:r>
              <a:rPr spc="-5" dirty="0"/>
              <a:t>quantity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high</a:t>
            </a:r>
            <a:r>
              <a:rPr spc="-30" dirty="0"/>
              <a:t> </a:t>
            </a:r>
            <a:r>
              <a:rPr spc="-5" dirty="0"/>
              <a:t>purchasing </a:t>
            </a:r>
            <a:r>
              <a:rPr spc="-765" dirty="0"/>
              <a:t> </a:t>
            </a:r>
            <a:r>
              <a:rPr spc="-5" dirty="0"/>
              <a:t>countries</a:t>
            </a:r>
            <a:r>
              <a:rPr spc="-10" dirty="0"/>
              <a:t> </a:t>
            </a:r>
            <a:r>
              <a:rPr spc="-5" dirty="0"/>
              <a:t>stats: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925" y="1011125"/>
            <a:ext cx="5529249" cy="402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5824" y="1300763"/>
            <a:ext cx="28308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4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400" b="1" spc="-25" dirty="0">
                <a:solidFill>
                  <a:srgbClr val="3C78D8"/>
                </a:solidFill>
                <a:latin typeface="Roboto"/>
                <a:cs typeface="Roboto"/>
              </a:rPr>
              <a:t>UK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is the country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which </a:t>
            </a:r>
            <a:r>
              <a:rPr sz="1400" b="1" spc="-3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purchase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in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high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5" dirty="0">
                <a:solidFill>
                  <a:srgbClr val="3C78D8"/>
                </a:solidFill>
                <a:latin typeface="Roboto"/>
                <a:cs typeface="Roboto"/>
              </a:rPr>
              <a:t>quantity.</a:t>
            </a:r>
            <a:r>
              <a:rPr sz="14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japan</a:t>
            </a:r>
            <a:r>
              <a:rPr sz="1400" b="1" spc="5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400" b="1" spc="5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a</a:t>
            </a:r>
            <a:r>
              <a:rPr sz="1400" b="1" spc="5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3C78D8"/>
                </a:solidFill>
                <a:latin typeface="Roboto"/>
                <a:cs typeface="Roboto"/>
              </a:rPr>
              <a:t>lease</a:t>
            </a:r>
            <a:r>
              <a:rPr sz="1400" b="1" spc="5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3C78D8"/>
                </a:solidFill>
                <a:latin typeface="Roboto"/>
                <a:cs typeface="Roboto"/>
              </a:rPr>
              <a:t>purchasing </a:t>
            </a:r>
            <a:r>
              <a:rPr sz="14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3C78D8"/>
                </a:solidFill>
                <a:latin typeface="Roboto"/>
                <a:cs typeface="Roboto"/>
              </a:rPr>
              <a:t>country.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905"/>
            <a:ext cx="483362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" dirty="0">
                <a:latin typeface="Trebuchet MS"/>
                <a:cs typeface="Trebuchet MS"/>
              </a:rPr>
              <a:t>Product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Sales</a:t>
            </a:r>
            <a:r>
              <a:rPr sz="2750" spc="-4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Categorization: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825" y="1414474"/>
            <a:ext cx="7233049" cy="3154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0524" y="4760871"/>
            <a:ext cx="37820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0"/>
              </a:spcBef>
              <a:buClr>
                <a:srgbClr val="212121"/>
              </a:buClr>
              <a:buSzPct val="92307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300" b="1" spc="5" dirty="0">
                <a:solidFill>
                  <a:srgbClr val="3C78D8"/>
                </a:solidFill>
                <a:latin typeface="Roboto"/>
                <a:cs typeface="Roboto"/>
              </a:rPr>
              <a:t>Above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can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the </a:t>
            </a:r>
            <a:r>
              <a:rPr sz="1300" b="1" spc="-10" dirty="0">
                <a:solidFill>
                  <a:srgbClr val="3C78D8"/>
                </a:solidFill>
                <a:latin typeface="Roboto"/>
                <a:cs typeface="Roboto"/>
              </a:rPr>
              <a:t>product </a:t>
            </a:r>
            <a:r>
              <a:rPr sz="1300" b="1" dirty="0">
                <a:solidFill>
                  <a:srgbClr val="3C78D8"/>
                </a:solidFill>
                <a:latin typeface="Roboto"/>
                <a:cs typeface="Roboto"/>
              </a:rPr>
              <a:t>sale</a:t>
            </a:r>
            <a:r>
              <a:rPr sz="13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300" b="1" dirty="0">
                <a:solidFill>
                  <a:srgbClr val="3C78D8"/>
                </a:solidFill>
                <a:latin typeface="Roboto"/>
                <a:cs typeface="Roboto"/>
              </a:rPr>
              <a:t>categories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75" y="192151"/>
            <a:ext cx="7000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Top</a:t>
            </a:r>
            <a:r>
              <a:rPr spc="-25" dirty="0"/>
              <a:t> </a:t>
            </a:r>
            <a:r>
              <a:rPr spc="-5" dirty="0"/>
              <a:t>sold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revenue</a:t>
            </a:r>
            <a:r>
              <a:rPr spc="-15" dirty="0"/>
              <a:t> </a:t>
            </a:r>
            <a:r>
              <a:rPr spc="-5" dirty="0"/>
              <a:t>generated</a:t>
            </a:r>
            <a:r>
              <a:rPr spc="-25" dirty="0"/>
              <a:t> </a:t>
            </a:r>
            <a:r>
              <a:rPr spc="-5" dirty="0"/>
              <a:t>product: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78038"/>
            <a:ext cx="4468495" cy="3898900"/>
            <a:chOff x="0" y="678038"/>
            <a:chExt cx="4468495" cy="3898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8038"/>
              <a:ext cx="4468424" cy="37874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4499" y="4393935"/>
              <a:ext cx="2404110" cy="182880"/>
            </a:xfrm>
            <a:custGeom>
              <a:avLst/>
              <a:gdLst/>
              <a:ahLst/>
              <a:cxnLst/>
              <a:rect l="l" t="t" r="r" b="b"/>
              <a:pathLst>
                <a:path w="2404110" h="182879">
                  <a:moveTo>
                    <a:pt x="2404095" y="182880"/>
                  </a:moveTo>
                  <a:lnTo>
                    <a:pt x="0" y="182880"/>
                  </a:lnTo>
                  <a:lnTo>
                    <a:pt x="0" y="0"/>
                  </a:lnTo>
                  <a:lnTo>
                    <a:pt x="2404095" y="0"/>
                  </a:lnTo>
                  <a:lnTo>
                    <a:pt x="2404095" y="182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575" y="846324"/>
            <a:ext cx="4318400" cy="34807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1799" y="4375139"/>
            <a:ext cx="2426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sold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product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799" y="4558019"/>
            <a:ext cx="2606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is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Paper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craft,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birdie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200" b="1" spc="-28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least sold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lunch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bad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red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retrospot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5475" y="4306847"/>
            <a:ext cx="432943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revenue generated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Paper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craft,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birdie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least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revenue generated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jumbo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bag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pink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polkadot.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Highest quantity of products purchased by </a:t>
            </a:r>
            <a:r>
              <a:rPr dirty="0"/>
              <a:t> </a:t>
            </a:r>
            <a:r>
              <a:rPr spc="-5" dirty="0"/>
              <a:t>customer and Customers who buy often but </a:t>
            </a:r>
            <a:r>
              <a:rPr spc="-765" dirty="0"/>
              <a:t> </a:t>
            </a:r>
            <a:r>
              <a:rPr spc="-5" dirty="0"/>
              <a:t>spend</a:t>
            </a:r>
            <a:r>
              <a:rPr spc="-10" dirty="0"/>
              <a:t> </a:t>
            </a:r>
            <a:r>
              <a:rPr spc="-5" dirty="0"/>
              <a:t>very little: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75" y="1580724"/>
            <a:ext cx="4467473" cy="27431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398" y="1273100"/>
            <a:ext cx="4157648" cy="2743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4299" y="4388896"/>
            <a:ext cx="246062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Above are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customer id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who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purchased highest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quantity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products.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02199" y="4296588"/>
            <a:ext cx="3758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Above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Customers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who buy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often,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but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spent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little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05450"/>
            <a:ext cx="3580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Customers</a:t>
            </a:r>
            <a:r>
              <a:rPr spc="-85" dirty="0"/>
              <a:t> </a:t>
            </a:r>
            <a:r>
              <a:rPr spc="-5" dirty="0"/>
              <a:t>category: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99" y="1318025"/>
            <a:ext cx="4126699" cy="33432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6698" y="679450"/>
            <a:ext cx="4468398" cy="32194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97949" y="4223697"/>
            <a:ext cx="270891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have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more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no.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bronze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customers.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5195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Most</a:t>
            </a:r>
            <a:r>
              <a:rPr spc="-30" dirty="0"/>
              <a:t> </a:t>
            </a:r>
            <a:r>
              <a:rPr spc="-5" dirty="0"/>
              <a:t>customers</a:t>
            </a:r>
            <a:r>
              <a:rPr spc="-25" dirty="0"/>
              <a:t> </a:t>
            </a:r>
            <a:r>
              <a:rPr spc="-5" dirty="0"/>
              <a:t>lost</a:t>
            </a:r>
            <a:r>
              <a:rPr spc="-30" dirty="0"/>
              <a:t> </a:t>
            </a:r>
            <a:r>
              <a:rPr spc="-5" dirty="0"/>
              <a:t>in</a:t>
            </a:r>
            <a:r>
              <a:rPr spc="-30" dirty="0"/>
              <a:t> </a:t>
            </a:r>
            <a:r>
              <a:rPr spc="-5" dirty="0"/>
              <a:t>month: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500" y="1250950"/>
            <a:ext cx="7865274" cy="32194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3324" y="4509897"/>
            <a:ext cx="534797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observe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that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very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number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of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customers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lost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visiting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store.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At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end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the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year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many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customers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are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lost.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8053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Recency, </a:t>
            </a:r>
            <a:r>
              <a:rPr spc="-5" dirty="0"/>
              <a:t>Frequency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dirty="0"/>
              <a:t>Monetary</a:t>
            </a:r>
            <a:r>
              <a:rPr spc="-20" dirty="0"/>
              <a:t> </a:t>
            </a:r>
            <a:r>
              <a:rPr spc="-35" dirty="0"/>
              <a:t>Value</a:t>
            </a:r>
            <a:r>
              <a:rPr spc="-25" dirty="0"/>
              <a:t> </a:t>
            </a:r>
            <a:r>
              <a:rPr spc="-5" dirty="0"/>
              <a:t>score: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50" y="1223974"/>
            <a:ext cx="3879073" cy="21288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6275" y="2967094"/>
            <a:ext cx="3983174" cy="18105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3376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</a:t>
            </a:r>
            <a:r>
              <a:rPr spc="-85" dirty="0"/>
              <a:t> </a:t>
            </a:r>
            <a:r>
              <a:rPr spc="-5" dirty="0"/>
              <a:t>Statement: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510">
              <a:lnSpc>
                <a:spcPct val="114999"/>
              </a:lnSpc>
              <a:spcBef>
                <a:spcPts val="100"/>
              </a:spcBef>
            </a:pPr>
            <a:r>
              <a:rPr spc="-5" dirty="0"/>
              <a:t>In this project, your task is to identify major customer segments on </a:t>
            </a:r>
            <a:r>
              <a:rPr dirty="0"/>
              <a:t>a </a:t>
            </a:r>
            <a:r>
              <a:rPr spc="-5" dirty="0"/>
              <a:t>transnational data set </a:t>
            </a:r>
            <a:r>
              <a:rPr spc="-440" dirty="0"/>
              <a:t> </a:t>
            </a:r>
            <a:r>
              <a:rPr spc="-5" dirty="0"/>
              <a:t>which</a:t>
            </a:r>
            <a:r>
              <a:rPr spc="-10" dirty="0"/>
              <a:t> </a:t>
            </a:r>
            <a:r>
              <a:rPr spc="-5" dirty="0"/>
              <a:t>contains</a:t>
            </a:r>
            <a:r>
              <a:rPr spc="-10" dirty="0"/>
              <a:t> </a:t>
            </a:r>
            <a:r>
              <a:rPr spc="-5" dirty="0"/>
              <a:t>all the</a:t>
            </a:r>
            <a:r>
              <a:rPr spc="-10" dirty="0"/>
              <a:t> </a:t>
            </a:r>
            <a:r>
              <a:rPr spc="-5" dirty="0"/>
              <a:t>transactions occurring</a:t>
            </a:r>
            <a:r>
              <a:rPr spc="-10" dirty="0"/>
              <a:t> </a:t>
            </a:r>
            <a:r>
              <a:rPr spc="-5" dirty="0"/>
              <a:t>between 01/12/2010</a:t>
            </a:r>
            <a:r>
              <a:rPr spc="-10" dirty="0"/>
              <a:t> </a:t>
            </a:r>
            <a:r>
              <a:rPr spc="-5" dirty="0"/>
              <a:t>and 09/12/2011</a:t>
            </a:r>
            <a:r>
              <a:rPr spc="-10" dirty="0"/>
              <a:t> </a:t>
            </a:r>
            <a:r>
              <a:rPr spc="-5" dirty="0"/>
              <a:t>for </a:t>
            </a:r>
            <a:r>
              <a:rPr dirty="0"/>
              <a:t>a</a:t>
            </a:r>
          </a:p>
          <a:p>
            <a:pPr marL="12700" marR="5080">
              <a:lnSpc>
                <a:spcPct val="114999"/>
              </a:lnSpc>
            </a:pPr>
            <a:r>
              <a:rPr spc="-5" dirty="0"/>
              <a:t>UK-based and registered non-store online retail.The company mainly sells unique all-occasion </a:t>
            </a:r>
            <a:r>
              <a:rPr spc="-440" dirty="0"/>
              <a:t> </a:t>
            </a:r>
            <a:r>
              <a:rPr spc="-5" dirty="0"/>
              <a:t>gifts.</a:t>
            </a:r>
            <a:r>
              <a:rPr spc="-10" dirty="0"/>
              <a:t> </a:t>
            </a:r>
            <a:r>
              <a:rPr spc="-5" dirty="0"/>
              <a:t>Many customers of the company</a:t>
            </a:r>
            <a:r>
              <a:rPr spc="-10" dirty="0"/>
              <a:t> </a:t>
            </a:r>
            <a:r>
              <a:rPr spc="-5" dirty="0"/>
              <a:t>are wholesalers.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50" y="68000"/>
            <a:ext cx="61061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after</a:t>
            </a:r>
            <a:r>
              <a:rPr spc="-25" dirty="0"/>
              <a:t> </a:t>
            </a:r>
            <a:r>
              <a:rPr spc="-5" dirty="0"/>
              <a:t>log</a:t>
            </a:r>
            <a:r>
              <a:rPr spc="-30" dirty="0"/>
              <a:t> </a:t>
            </a:r>
            <a:r>
              <a:rPr dirty="0"/>
              <a:t>transformation: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37800" y="628425"/>
            <a:ext cx="4423410" cy="4150360"/>
            <a:chOff x="4437800" y="628425"/>
            <a:chExt cx="4423410" cy="4150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7800" y="628425"/>
              <a:ext cx="4423173" cy="4066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41972" y="4595400"/>
              <a:ext cx="3561079" cy="182880"/>
            </a:xfrm>
            <a:custGeom>
              <a:avLst/>
              <a:gdLst/>
              <a:ahLst/>
              <a:cxnLst/>
              <a:rect l="l" t="t" r="r" b="b"/>
              <a:pathLst>
                <a:path w="3561079" h="182879">
                  <a:moveTo>
                    <a:pt x="3560712" y="182879"/>
                  </a:moveTo>
                  <a:lnTo>
                    <a:pt x="0" y="182879"/>
                  </a:lnTo>
                  <a:lnTo>
                    <a:pt x="0" y="0"/>
                  </a:lnTo>
                  <a:lnTo>
                    <a:pt x="3560712" y="0"/>
                  </a:lnTo>
                  <a:lnTo>
                    <a:pt x="3560712" y="182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50" y="538725"/>
            <a:ext cx="4158874" cy="40660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4275" y="4761404"/>
            <a:ext cx="3831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Above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we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can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see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all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the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3</a:t>
            </a:r>
            <a:r>
              <a:rPr sz="12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212121"/>
                </a:solidFill>
                <a:latin typeface="Roboto"/>
                <a:cs typeface="Roboto"/>
              </a:rPr>
              <a:t>graphs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are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positively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skewed.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6915" y="4576604"/>
            <a:ext cx="35388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after </a:t>
            </a:r>
            <a:r>
              <a:rPr sz="1200" spc="-10" dirty="0">
                <a:solidFill>
                  <a:srgbClr val="212121"/>
                </a:solidFill>
                <a:latin typeface="Roboto"/>
                <a:cs typeface="Roboto"/>
              </a:rPr>
              <a:t>log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transformation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we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can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see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data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is</a:t>
            </a:r>
            <a:r>
              <a:rPr sz="12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20" dirty="0">
                <a:solidFill>
                  <a:srgbClr val="212121"/>
                </a:solidFill>
                <a:latin typeface="Roboto"/>
                <a:cs typeface="Roboto"/>
              </a:rPr>
              <a:t>normally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9271" y="4759484"/>
            <a:ext cx="2170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distributed(normal</a:t>
            </a:r>
            <a:r>
              <a:rPr sz="1200" spc="-3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212121"/>
                </a:solidFill>
                <a:latin typeface="Roboto"/>
                <a:cs typeface="Roboto"/>
              </a:rPr>
              <a:t>distribution).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4164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Finding</a:t>
            </a:r>
            <a:r>
              <a:rPr spc="-55" dirty="0"/>
              <a:t> </a:t>
            </a:r>
            <a:r>
              <a:rPr spc="-5" dirty="0"/>
              <a:t>Optimal</a:t>
            </a:r>
            <a:r>
              <a:rPr spc="-50" dirty="0"/>
              <a:t> </a:t>
            </a:r>
            <a:r>
              <a:rPr spc="-5" dirty="0"/>
              <a:t>Cluster: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8300" y="1103700"/>
            <a:ext cx="6067423" cy="34873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525" y="4566539"/>
            <a:ext cx="8442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Based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on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inertia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silhouette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score,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optimal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number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of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cluster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3.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However,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during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implemention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KMEans,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cluster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3,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4,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5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will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be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tested </a:t>
            </a:r>
            <a:r>
              <a:rPr sz="1200" b="1" spc="-20" dirty="0">
                <a:solidFill>
                  <a:srgbClr val="3C78D8"/>
                </a:solidFill>
                <a:latin typeface="Roboto"/>
                <a:cs typeface="Roboto"/>
              </a:rPr>
              <a:t>to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experiment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which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cluster makes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most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business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sense.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61401"/>
            <a:ext cx="2098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2800" b="1" spc="-9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CC0000"/>
                </a:solidFill>
                <a:latin typeface="Arial"/>
                <a:cs typeface="Arial"/>
              </a:rPr>
              <a:t>used: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979011"/>
            <a:ext cx="246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sz="1800" dirty="0">
                <a:solidFill>
                  <a:srgbClr val="134F5C"/>
                </a:solidFill>
                <a:latin typeface="MS PGothic"/>
                <a:cs typeface="MS PGothic"/>
              </a:rPr>
              <a:t>★	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KMeans</a:t>
            </a:r>
            <a:r>
              <a:rPr sz="1800" spc="-8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Clustering: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75" y="1457325"/>
            <a:ext cx="4553198" cy="3461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750" y="492923"/>
            <a:ext cx="3856424" cy="44255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7110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25" dirty="0"/>
              <a:t> </a:t>
            </a:r>
            <a:r>
              <a:rPr spc="-5" dirty="0"/>
              <a:t>models</a:t>
            </a:r>
            <a:r>
              <a:rPr spc="-25" dirty="0"/>
              <a:t> </a:t>
            </a:r>
            <a:r>
              <a:rPr spc="-5" dirty="0"/>
              <a:t>used</a:t>
            </a:r>
            <a:r>
              <a:rPr spc="-3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5" dirty="0"/>
              <a:t>prediction: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841" y="1159713"/>
            <a:ext cx="8365490" cy="28397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08000" indent="-495934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508000" algn="l"/>
                <a:tab pos="508634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Logistic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Regression:</a:t>
            </a:r>
            <a:endParaRPr sz="1800">
              <a:latin typeface="Arial MT"/>
              <a:cs typeface="Arial MT"/>
            </a:endParaRPr>
          </a:p>
          <a:p>
            <a:pPr marL="508000" indent="-4959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08000" algn="l"/>
                <a:tab pos="508634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Random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Forest:</a:t>
            </a:r>
            <a:endParaRPr sz="1800">
              <a:latin typeface="Arial MT"/>
              <a:cs typeface="Arial MT"/>
            </a:endParaRPr>
          </a:p>
          <a:p>
            <a:pPr marL="508000" indent="-4959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08000" algn="l"/>
                <a:tab pos="508634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XGBoost: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Arial MT"/>
              <a:cs typeface="Arial MT"/>
            </a:endParaRPr>
          </a:p>
          <a:p>
            <a:pPr marL="114935">
              <a:lnSpc>
                <a:spcPct val="100000"/>
              </a:lnSpc>
            </a:pPr>
            <a:r>
              <a:rPr sz="1800" b="1" spc="-5" dirty="0">
                <a:solidFill>
                  <a:srgbClr val="CC0000"/>
                </a:solidFill>
                <a:latin typeface="Arial"/>
                <a:cs typeface="Arial"/>
              </a:rPr>
              <a:t>Observation:</a:t>
            </a:r>
            <a:endParaRPr sz="1800">
              <a:latin typeface="Arial"/>
              <a:cs typeface="Arial"/>
            </a:endParaRPr>
          </a:p>
          <a:p>
            <a:pPr marL="114935">
              <a:lnSpc>
                <a:spcPct val="100000"/>
              </a:lnSpc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I’ve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used logistic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Regression at first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but the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score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was bit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less, after that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I’ve used</a:t>
            </a:r>
            <a:endParaRPr sz="1800">
              <a:latin typeface="Arial MT"/>
              <a:cs typeface="Arial MT"/>
            </a:endParaRPr>
          </a:p>
          <a:p>
            <a:pPr marL="51435" marR="5080">
              <a:lnSpc>
                <a:spcPct val="114999"/>
              </a:lnSpc>
            </a:pP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Tree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based algorithm i.e. Random forest and XGBoost and with Random forest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I </a:t>
            </a:r>
            <a:r>
              <a:rPr sz="1800" spc="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got highest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score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compared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 other two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so, random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forest is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my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optimal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model </a:t>
            </a:r>
            <a:r>
              <a:rPr sz="1800" spc="-49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which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be used for 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further.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3081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Evaluation</a:t>
            </a:r>
            <a:r>
              <a:rPr spc="-90" dirty="0"/>
              <a:t> </a:t>
            </a:r>
            <a:r>
              <a:rPr dirty="0"/>
              <a:t>Matrix: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75" y="1933575"/>
            <a:ext cx="8610599" cy="12953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79619"/>
            <a:ext cx="20580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Challenges</a:t>
            </a:r>
            <a:r>
              <a:rPr sz="3200" spc="-5" dirty="0"/>
              <a:t>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50838" y="1200989"/>
            <a:ext cx="7939405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 indent="-391160">
              <a:lnSpc>
                <a:spcPct val="100000"/>
              </a:lnSpc>
              <a:spcBef>
                <a:spcPts val="100"/>
              </a:spcBef>
              <a:buChar char="●"/>
              <a:tabLst>
                <a:tab pos="403225" algn="l"/>
                <a:tab pos="40386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Loading</a:t>
            </a:r>
            <a:r>
              <a:rPr sz="1800" spc="-3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dataset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takes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403225" indent="-391160">
              <a:lnSpc>
                <a:spcPct val="100000"/>
              </a:lnSpc>
              <a:buChar char="●"/>
              <a:tabLst>
                <a:tab pos="403225" algn="l"/>
                <a:tab pos="403860" algn="l"/>
              </a:tabLst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As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there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were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many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null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present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in data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set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it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took time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clean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 the</a:t>
            </a:r>
            <a:endParaRPr sz="1800">
              <a:latin typeface="Arial MT"/>
              <a:cs typeface="Arial MT"/>
            </a:endParaRPr>
          </a:p>
          <a:p>
            <a:pPr marL="40322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dataset.</a:t>
            </a:r>
            <a:endParaRPr sz="1800">
              <a:latin typeface="Arial MT"/>
              <a:cs typeface="Arial MT"/>
            </a:endParaRPr>
          </a:p>
          <a:p>
            <a:pPr marL="403225" indent="-391160">
              <a:lnSpc>
                <a:spcPct val="100000"/>
              </a:lnSpc>
              <a:spcBef>
                <a:spcPts val="650"/>
              </a:spcBef>
              <a:buChar char="●"/>
              <a:tabLst>
                <a:tab pos="403225" algn="l"/>
                <a:tab pos="403860" algn="l"/>
              </a:tabLst>
            </a:pP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Difficulty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selecting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appropriate</a:t>
            </a:r>
            <a:r>
              <a:rPr sz="1800" spc="-1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graph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trend.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287" y="2858699"/>
            <a:ext cx="2466973" cy="184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675" y="2858699"/>
            <a:ext cx="2914648" cy="18478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6725" y="2858699"/>
            <a:ext cx="2857499" cy="18478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540732"/>
            <a:ext cx="28758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24538"/>
            <a:ext cx="8185784" cy="151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The customer segments thus deduced can be very useful in targeted marketing,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scouting for new customers and ultimately revenue growth. After knowing the types </a:t>
            </a:r>
            <a:r>
              <a:rPr sz="1700" spc="-5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of customers, it depends upon the retailer policy whether to chase the high value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customers and offer them better service and discounts or try and encourage low/ </a:t>
            </a:r>
            <a:r>
              <a:rPr sz="170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medium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value customers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to shop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more frequently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or of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higher monetary</a:t>
            </a:r>
            <a:r>
              <a:rPr sz="1700" spc="-1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134F5C"/>
                </a:solidFill>
                <a:latin typeface="Trebuchet MS"/>
                <a:cs typeface="Trebuchet MS"/>
              </a:rPr>
              <a:t>values.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6890" y="2807500"/>
            <a:ext cx="2909234" cy="2075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925" y="486426"/>
            <a:ext cx="1860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</a:t>
            </a:r>
            <a:r>
              <a:rPr spc="-90" dirty="0"/>
              <a:t> </a:t>
            </a:r>
            <a:r>
              <a:rPr spc="-5" dirty="0"/>
              <a:t>Steps: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882" y="1092784"/>
            <a:ext cx="3120390" cy="278257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85445" indent="-364490">
              <a:lnSpc>
                <a:spcPct val="100000"/>
              </a:lnSpc>
              <a:spcBef>
                <a:spcPts val="10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Defining</a:t>
            </a:r>
            <a:r>
              <a:rPr sz="1500" spc="-3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the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problem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statement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Cleaning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ED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A</a:t>
            </a:r>
            <a:r>
              <a:rPr sz="1500" spc="-9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an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d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 dat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visualization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preprocessing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Feature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selection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Preparing</a:t>
            </a:r>
            <a:r>
              <a:rPr sz="1500" spc="-3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Dataset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for</a:t>
            </a:r>
            <a:r>
              <a:rPr sz="1500" spc="-2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endParaRPr sz="1500" dirty="0">
              <a:latin typeface="Arial MT"/>
              <a:cs typeface="Arial MT"/>
            </a:endParaRPr>
          </a:p>
          <a:p>
            <a:pPr marL="385445" indent="-364490">
              <a:lnSpc>
                <a:spcPct val="100000"/>
              </a:lnSpc>
              <a:spcBef>
                <a:spcPts val="900"/>
              </a:spcBef>
              <a:buChar char="●"/>
              <a:tabLst>
                <a:tab pos="385445" algn="l"/>
                <a:tab pos="386080" algn="l"/>
              </a:tabLst>
            </a:pPr>
            <a:r>
              <a:rPr sz="1500" spc="-5" dirty="0">
                <a:solidFill>
                  <a:srgbClr val="00637D"/>
                </a:solidFill>
                <a:latin typeface="Arial MT"/>
                <a:cs typeface="Arial MT"/>
              </a:rPr>
              <a:t>Applying</a:t>
            </a:r>
            <a:r>
              <a:rPr sz="1500" spc="-50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endParaRPr sz="1500" dirty="0">
              <a:latin typeface="Arial MT"/>
              <a:cs typeface="Arial MT"/>
            </a:endParaRPr>
          </a:p>
          <a:p>
            <a:pPr marL="385445" indent="-373380">
              <a:lnSpc>
                <a:spcPct val="100000"/>
              </a:lnSpc>
              <a:spcBef>
                <a:spcPts val="890"/>
              </a:spcBef>
              <a:buChar char="●"/>
              <a:tabLst>
                <a:tab pos="385445" algn="l"/>
                <a:tab pos="386080" algn="l"/>
              </a:tabLst>
            </a:pP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Model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validation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637D"/>
                </a:solidFill>
                <a:latin typeface="Arial MT"/>
                <a:cs typeface="Arial MT"/>
              </a:rPr>
              <a:t>and</a:t>
            </a:r>
            <a:r>
              <a:rPr sz="1600" spc="-35" dirty="0">
                <a:solidFill>
                  <a:srgbClr val="0063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0637D"/>
                </a:solidFill>
                <a:latin typeface="Arial MT"/>
                <a:cs typeface="Arial MT"/>
              </a:rPr>
              <a:t>selection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300" y="834612"/>
            <a:ext cx="4333873" cy="10572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0650" y="2221675"/>
            <a:ext cx="2857499" cy="1600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0549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</a:t>
            </a:r>
            <a:r>
              <a:rPr spc="-30" dirty="0"/>
              <a:t> </a:t>
            </a:r>
            <a:r>
              <a:rPr spc="-5" dirty="0"/>
              <a:t>is</a:t>
            </a:r>
            <a:r>
              <a:rPr spc="-25" dirty="0"/>
              <a:t> </a:t>
            </a:r>
            <a:r>
              <a:rPr spc="-5" dirty="0"/>
              <a:t>analytics</a:t>
            </a:r>
            <a:r>
              <a:rPr spc="-20" dirty="0"/>
              <a:t> </a:t>
            </a:r>
            <a:r>
              <a:rPr spc="-5" dirty="0"/>
              <a:t>useful</a:t>
            </a:r>
            <a:r>
              <a:rPr spc="-2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5" dirty="0"/>
              <a:t>Customer </a:t>
            </a:r>
            <a:r>
              <a:rPr spc="-765" dirty="0"/>
              <a:t> </a:t>
            </a:r>
            <a:r>
              <a:rPr spc="-5" dirty="0"/>
              <a:t>segmentation</a:t>
            </a:r>
            <a:r>
              <a:rPr spc="-1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838" y="1309714"/>
            <a:ext cx="4338320" cy="9721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03225" indent="-391160">
              <a:lnSpc>
                <a:spcPct val="100000"/>
              </a:lnSpc>
              <a:spcBef>
                <a:spcPts val="425"/>
              </a:spcBef>
              <a:buChar char="●"/>
              <a:tabLst>
                <a:tab pos="403225" algn="l"/>
                <a:tab pos="40386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Recency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  <a:p>
            <a:pPr marL="403225" indent="-391160">
              <a:lnSpc>
                <a:spcPct val="100000"/>
              </a:lnSpc>
              <a:spcBef>
                <a:spcPts val="325"/>
              </a:spcBef>
              <a:buChar char="●"/>
              <a:tabLst>
                <a:tab pos="403225" algn="l"/>
                <a:tab pos="40386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Frequency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  <a:p>
            <a:pPr marL="403225" indent="-391160">
              <a:lnSpc>
                <a:spcPct val="100000"/>
              </a:lnSpc>
              <a:spcBef>
                <a:spcPts val="325"/>
              </a:spcBef>
              <a:buChar char="●"/>
              <a:tabLst>
                <a:tab pos="403225" algn="l"/>
                <a:tab pos="403860" algn="l"/>
              </a:tabLst>
            </a:pPr>
            <a:r>
              <a:rPr sz="1800" spc="-100" dirty="0">
                <a:solidFill>
                  <a:srgbClr val="134F5C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know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Monetary</a:t>
            </a:r>
            <a:r>
              <a:rPr sz="1800" spc="-2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134F5C"/>
                </a:solidFill>
                <a:latin typeface="Arial MT"/>
                <a:cs typeface="Arial MT"/>
              </a:rPr>
              <a:t>Value</a:t>
            </a:r>
            <a:r>
              <a:rPr sz="1800" spc="-2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customers.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1526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Dataset</a:t>
            </a:r>
            <a:r>
              <a:rPr spc="-90" dirty="0"/>
              <a:t> 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54044"/>
            <a:ext cx="1633855" cy="6686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Rows</a:t>
            </a:r>
            <a:r>
              <a:rPr sz="1800" spc="-5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:</a:t>
            </a:r>
            <a:r>
              <a:rPr sz="1800" spc="-40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50" b="1" spc="-5" dirty="0">
                <a:solidFill>
                  <a:srgbClr val="134F5C"/>
                </a:solidFill>
                <a:latin typeface="Courier New"/>
                <a:cs typeface="Courier New"/>
              </a:rPr>
              <a:t>541909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134F5C"/>
                </a:solidFill>
                <a:latin typeface="Arial MT"/>
                <a:cs typeface="Arial MT"/>
              </a:rPr>
              <a:t>Columns</a:t>
            </a:r>
            <a:r>
              <a:rPr sz="1800" spc="-3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:</a:t>
            </a:r>
            <a:r>
              <a:rPr sz="1800" spc="-35" dirty="0">
                <a:solidFill>
                  <a:srgbClr val="134F5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34F5C"/>
                </a:solidFill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950" y="2292569"/>
            <a:ext cx="7511649" cy="1869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277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Variable</a:t>
            </a:r>
            <a:r>
              <a:rPr spc="-80" dirty="0"/>
              <a:t> </a:t>
            </a:r>
            <a:r>
              <a:rPr spc="-5" dirty="0"/>
              <a:t>Names: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815" y="1159713"/>
            <a:ext cx="1647825" cy="28238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4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InvoiceNo: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Stock</a:t>
            </a:r>
            <a:r>
              <a:rPr sz="1800" spc="-55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Code: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Description: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Quantity: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InvoiceDate</a:t>
            </a:r>
            <a:endParaRPr sz="1800">
              <a:latin typeface="Trebuchet MS"/>
              <a:cs typeface="Trebuchet MS"/>
            </a:endParaRPr>
          </a:p>
          <a:p>
            <a:pPr marL="376555">
              <a:lnSpc>
                <a:spcPct val="100000"/>
              </a:lnSpc>
            </a:pPr>
            <a:r>
              <a:rPr sz="1800" dirty="0">
                <a:solidFill>
                  <a:srgbClr val="134F5C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Unit</a:t>
            </a:r>
            <a:r>
              <a:rPr sz="1800" spc="-50" dirty="0">
                <a:solidFill>
                  <a:srgbClr val="134F5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Price: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0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CustomerID:</a:t>
            </a:r>
            <a:endParaRPr sz="1800">
              <a:latin typeface="Trebuchet MS"/>
              <a:cs typeface="Trebuchet MS"/>
            </a:endParaRPr>
          </a:p>
          <a:p>
            <a:pPr marL="376555" indent="-364490">
              <a:lnSpc>
                <a:spcPct val="100000"/>
              </a:lnSpc>
              <a:spcBef>
                <a:spcPts val="325"/>
              </a:spcBef>
              <a:buSzPct val="83333"/>
              <a:buFont typeface="Arial MT"/>
              <a:buChar char="●"/>
              <a:tabLst>
                <a:tab pos="376555" algn="l"/>
                <a:tab pos="377190" algn="l"/>
              </a:tabLst>
            </a:pPr>
            <a:r>
              <a:rPr sz="1800" spc="-5" dirty="0">
                <a:solidFill>
                  <a:srgbClr val="134F5C"/>
                </a:solidFill>
                <a:latin typeface="Trebuchet MS"/>
                <a:cs typeface="Trebuchet MS"/>
              </a:rPr>
              <a:t>Country: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480476"/>
            <a:ext cx="286258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800" b="1" dirty="0">
                <a:ln/>
                <a:solidFill>
                  <a:srgbClr val="FF0000"/>
                </a:solidFill>
              </a:rPr>
              <a:t>EXPLOROTARY DATA ANALYSIS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8C841-6F2C-64FB-199E-59875D2C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819151"/>
            <a:ext cx="5193429" cy="35722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81650"/>
            <a:ext cx="31584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Top</a:t>
            </a:r>
            <a:r>
              <a:rPr spc="-50" dirty="0"/>
              <a:t> </a:t>
            </a:r>
            <a:r>
              <a:rPr spc="-5" dirty="0"/>
              <a:t>30</a:t>
            </a:r>
            <a:r>
              <a:rPr spc="-45" dirty="0"/>
              <a:t> </a:t>
            </a:r>
            <a:r>
              <a:rPr spc="-5" dirty="0"/>
              <a:t>customers: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775" y="1210925"/>
            <a:ext cx="8251049" cy="31255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675" y="78454"/>
            <a:ext cx="451485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" dirty="0">
                <a:latin typeface="Trebuchet MS"/>
                <a:cs typeface="Trebuchet MS"/>
              </a:rPr>
              <a:t>Periodical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purchasing</a:t>
            </a:r>
            <a:r>
              <a:rPr sz="2750" spc="-4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stats: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50" y="844225"/>
            <a:ext cx="3908649" cy="1918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775" y="2993737"/>
            <a:ext cx="4854199" cy="18647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06225" y="3568560"/>
            <a:ext cx="255397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Clr>
                <a:srgbClr val="3C78D8"/>
              </a:buClr>
              <a:buFont typeface="Arial"/>
              <a:buChar char="●"/>
              <a:tabLst>
                <a:tab pos="370840" algn="l"/>
                <a:tab pos="371475" algn="l"/>
              </a:tabLst>
            </a:pPr>
            <a:r>
              <a:rPr dirty="0"/>
              <a:t>	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there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huge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sale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in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the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month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of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october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and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3C78D8"/>
                </a:solidFill>
                <a:latin typeface="Roboto"/>
                <a:cs typeface="Roboto"/>
              </a:rPr>
              <a:t>november.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6549" y="1131446"/>
            <a:ext cx="267525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Here we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can </a:t>
            </a:r>
            <a:r>
              <a:rPr sz="1200" b="1" spc="10" dirty="0">
                <a:solidFill>
                  <a:srgbClr val="3C78D8"/>
                </a:solidFill>
                <a:latin typeface="Roboto"/>
                <a:cs typeface="Roboto"/>
              </a:rPr>
              <a:t>see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huge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spike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in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 2011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this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is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because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we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only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have </a:t>
            </a:r>
            <a:r>
              <a:rPr sz="1200" b="1" spc="-28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5" dirty="0">
                <a:solidFill>
                  <a:srgbClr val="3C78D8"/>
                </a:solidFill>
                <a:latin typeface="Roboto"/>
                <a:cs typeface="Roboto"/>
              </a:rPr>
              <a:t>december</a:t>
            </a:r>
            <a:r>
              <a:rPr sz="1200" b="1" spc="3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months</a:t>
            </a:r>
            <a:r>
              <a:rPr sz="1200" b="1" spc="30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data</a:t>
            </a:r>
            <a:r>
              <a:rPr sz="1200" b="1" spc="35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3C78D8"/>
                </a:solidFill>
                <a:latin typeface="Roboto"/>
                <a:cs typeface="Roboto"/>
              </a:rPr>
              <a:t>from </a:t>
            </a:r>
            <a:r>
              <a:rPr sz="1200" b="1" dirty="0">
                <a:solidFill>
                  <a:srgbClr val="3C78D8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3C78D8"/>
                </a:solidFill>
                <a:latin typeface="Roboto"/>
                <a:cs typeface="Roboto"/>
              </a:rPr>
              <a:t>2010.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</TotalTime>
  <Words>738</Words>
  <Application>Microsoft Office PowerPoint</Application>
  <PresentationFormat>On-screen Show (16:9)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MS PGothic</vt:lpstr>
      <vt:lpstr>Arial</vt:lpstr>
      <vt:lpstr>Arial MT</vt:lpstr>
      <vt:lpstr>Bell MT</vt:lpstr>
      <vt:lpstr>Book Antiqua</vt:lpstr>
      <vt:lpstr>Constantia</vt:lpstr>
      <vt:lpstr>Courier New</vt:lpstr>
      <vt:lpstr>Roboto</vt:lpstr>
      <vt:lpstr>Rockwell</vt:lpstr>
      <vt:lpstr>Trebuchet MS</vt:lpstr>
      <vt:lpstr>Gallery</vt:lpstr>
      <vt:lpstr>CAPSTONE PROJECT  ON</vt:lpstr>
      <vt:lpstr>Problem Statement:</vt:lpstr>
      <vt:lpstr>Key Steps:</vt:lpstr>
      <vt:lpstr>Why is analytics useful for Customer  segmentation ?</vt:lpstr>
      <vt:lpstr>Dataset :</vt:lpstr>
      <vt:lpstr>Variable Names:</vt:lpstr>
      <vt:lpstr>PowerPoint Presentation</vt:lpstr>
      <vt:lpstr>Top 30 customers:</vt:lpstr>
      <vt:lpstr>Periodical purchasing stats:</vt:lpstr>
      <vt:lpstr>PowerPoint Presentation</vt:lpstr>
      <vt:lpstr>Most revenue generated weekday:</vt:lpstr>
      <vt:lpstr>High quantity and high purchasing  countries stats:</vt:lpstr>
      <vt:lpstr>High quantity and high purchasing  countries stats:</vt:lpstr>
      <vt:lpstr>Product Sales Categorization:</vt:lpstr>
      <vt:lpstr>Top sold and revenue generated product:</vt:lpstr>
      <vt:lpstr>Highest quantity of products purchased by  customer and Customers who buy often but  spend very little:</vt:lpstr>
      <vt:lpstr>Customers category:</vt:lpstr>
      <vt:lpstr>Most customers lost in month:</vt:lpstr>
      <vt:lpstr>Recency, Frequency and Monetary Value score:</vt:lpstr>
      <vt:lpstr>Before and after log transformation:</vt:lpstr>
      <vt:lpstr>Finding Optimal Cluster:</vt:lpstr>
      <vt:lpstr>PowerPoint Presentation</vt:lpstr>
      <vt:lpstr>Classification models used for prediction:</vt:lpstr>
      <vt:lpstr>Evaluation Matrix:</vt:lpstr>
      <vt:lpstr>Challenges: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Kshitij_Customer_Segmentation.pptx</dc:title>
  <cp:lastModifiedBy>Gaurav Singh</cp:lastModifiedBy>
  <cp:revision>4</cp:revision>
  <dcterms:created xsi:type="dcterms:W3CDTF">2023-02-19T16:33:49Z</dcterms:created>
  <dcterms:modified xsi:type="dcterms:W3CDTF">2023-02-19T17:30:27Z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